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0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18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75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26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73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42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9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7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2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9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93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BA4E3-51B7-4308-8D8E-8CAD4C2B6257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B7824-34F0-4999-BE0F-B13CC54DD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tcr/lime" TargetMode="External"/><Relationship Id="rId2" Type="http://schemas.openxmlformats.org/officeDocument/2006/relationships/hyperlink" Target="https://github.com/slundberg/sha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34001"/>
          </a:xfrm>
        </p:spPr>
        <p:txBody>
          <a:bodyPr>
            <a:normAutofit/>
          </a:bodyPr>
          <a:lstStyle/>
          <a:p>
            <a:r>
              <a:rPr lang="en-US" altLang="zh-TW" b="1" dirty="0"/>
              <a:t>Explanation on Mitotic Stage Classification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71594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Chan-Min Hsu (</a:t>
            </a:r>
            <a:r>
              <a:rPr lang="zh-TW" altLang="en-US" dirty="0" smtClean="0"/>
              <a:t>許展銘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, </a:t>
            </a:r>
            <a:r>
              <a:rPr lang="en-US" altLang="zh-TW" dirty="0"/>
              <a:t>Shao-Ting Chiu (</a:t>
            </a:r>
            <a:r>
              <a:rPr lang="zh-TW" altLang="en-US" dirty="0"/>
              <a:t>邱紹庭</a:t>
            </a:r>
            <a:r>
              <a:rPr lang="en-US" altLang="zh-TW" dirty="0" smtClean="0"/>
              <a:t>)</a:t>
            </a:r>
            <a:r>
              <a:rPr lang="zh-TW" altLang="en-US" dirty="0" smtClean="0"/>
              <a:t>**</a:t>
            </a:r>
            <a:endParaRPr lang="en-US" altLang="zh-TW" dirty="0"/>
          </a:p>
          <a:p>
            <a:r>
              <a:rPr lang="en-US" altLang="zh-TW" dirty="0"/>
              <a:t>Graduate Institute of Biomedical Electronics and Bioinformatics, National Taiwan University</a:t>
            </a:r>
          </a:p>
          <a:p>
            <a:r>
              <a:rPr lang="en-US" altLang="zh-TW" dirty="0"/>
              <a:t>Correspondences: *,**: {r07945010, r07945001}@ntu.edu.tw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6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Model for Explanation</a:t>
            </a:r>
            <a:endParaRPr lang="zh-TW" altLang="en-US" dirty="0"/>
          </a:p>
        </p:txBody>
      </p:sp>
      <p:pic>
        <p:nvPicPr>
          <p:cNvPr id="8194" name="Picture 2" descr="C:\Users\Chan-Min Hsu\Desktop\src_demo\Modified_Mode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1" y="549207"/>
            <a:ext cx="3890219" cy="54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Modified </a:t>
            </a:r>
            <a:r>
              <a:rPr lang="en-US" altLang="zh-TW" b="1" dirty="0" smtClean="0"/>
              <a:t>Model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20408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Dataset</a:t>
            </a:r>
          </a:p>
          <a:p>
            <a:r>
              <a:rPr lang="en-US" altLang="zh-TW" dirty="0"/>
              <a:t>SHAP: Nucleus-labeled dataset trained by previous CNN.</a:t>
            </a:r>
          </a:p>
          <a:p>
            <a:r>
              <a:rPr lang="en-US" altLang="zh-TW" dirty="0"/>
              <a:t>LIME: Both mitochondria-labeled dataset and nucleus-labeled dataset trained by previous CNN separately.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93" t="50195" r="78948" b="29532"/>
          <a:stretch/>
        </p:blipFill>
        <p:spPr>
          <a:xfrm>
            <a:off x="4371473" y="4226426"/>
            <a:ext cx="3449053" cy="20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SHAP</a:t>
            </a:r>
            <a:endParaRPr lang="en-US" altLang="zh-TW" b="1" dirty="0"/>
          </a:p>
        </p:txBody>
      </p:sp>
      <p:pic>
        <p:nvPicPr>
          <p:cNvPr id="9218" name="Picture 2" descr="C:\Users\Chan-Min Hsu\Desktop\src_demo\SH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954" y="1328319"/>
            <a:ext cx="7624846" cy="4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LIME</a:t>
            </a:r>
          </a:p>
          <a:p>
            <a:r>
              <a:rPr lang="en-US" altLang="zh-TW" dirty="0"/>
              <a:t>Green mask shows the </a:t>
            </a:r>
            <a:r>
              <a:rPr lang="en-US" altLang="zh-TW" dirty="0" err="1"/>
              <a:t>postive</a:t>
            </a:r>
            <a:r>
              <a:rPr lang="en-US" altLang="zh-TW" dirty="0"/>
              <a:t> point on classification</a:t>
            </a:r>
          </a:p>
          <a:p>
            <a:r>
              <a:rPr lang="en-US" altLang="zh-TW" dirty="0"/>
              <a:t>Red mask shows the negative point on classification</a:t>
            </a:r>
          </a:p>
          <a:p>
            <a:r>
              <a:rPr lang="en-US" altLang="zh-TW" dirty="0" err="1"/>
              <a:t>Postive</a:t>
            </a:r>
            <a:r>
              <a:rPr lang="en-US" altLang="zh-TW" dirty="0"/>
              <a:t> point means the model classify this local area correctly (same as growth truth), and vice versa</a:t>
            </a:r>
          </a:p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10242" name="Picture 2" descr="C:\Users\Chan-Min Hsu\Desktop\src_demo\L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06" y="3930316"/>
            <a:ext cx="3317335" cy="27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8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Demo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2" y="1690688"/>
            <a:ext cx="4638633" cy="46386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8" y="1690688"/>
            <a:ext cx="4667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Why the SHAP method choose such area for decision-maker?</a:t>
            </a:r>
          </a:p>
          <a:p>
            <a:r>
              <a:rPr lang="en-US" altLang="zh-TW" dirty="0"/>
              <a:t>There are some text annotations at the bottom of training data.</a:t>
            </a:r>
          </a:p>
          <a:p>
            <a:r>
              <a:rPr lang="en-US" altLang="zh-TW" dirty="0"/>
              <a:t>The total number of dataset is not big enough for interpreting.</a:t>
            </a:r>
          </a:p>
          <a:p>
            <a:r>
              <a:rPr lang="en-US" altLang="zh-TW" dirty="0"/>
              <a:t>The SHAP itself require the small size of frame as input (the MNIST example, 28 * 28 size), but our data are way too big comparing to that(the nucleus microscope image, 200 * 230 size), and this will cause the SHAP to emphasize on local area instead of global area.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32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LIME's Performance</a:t>
            </a:r>
          </a:p>
          <a:p>
            <a:r>
              <a:rPr lang="en-US" altLang="zh-TW" dirty="0"/>
              <a:t>The error exists in the stage between G0 and anaphase mostly, but we can not explain the result through the positive and negative masks.</a:t>
            </a:r>
          </a:p>
          <a:p>
            <a:r>
              <a:rPr lang="en-US" altLang="zh-TW" dirty="0"/>
              <a:t>For the right prediction, we are still unable to determine which part of image is more important in mitotic stage classification.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50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this project, we performed graphical explanation on the mitotic classification model.</a:t>
            </a:r>
          </a:p>
          <a:p>
            <a:r>
              <a:rPr lang="en-US" altLang="zh-TW" dirty="0" smtClean="0"/>
              <a:t>In </a:t>
            </a:r>
            <a:r>
              <a:rPr lang="en-US" altLang="zh-TW" dirty="0"/>
              <a:t>SHAP method, the results are not consistent because exhausted computation makes </a:t>
            </a:r>
            <a:r>
              <a:rPr lang="en-US" altLang="zh-TW" dirty="0" smtClean="0"/>
              <a:t>large sampling </a:t>
            </a:r>
            <a:r>
              <a:rPr lang="en-US" altLang="zh-TW" dirty="0"/>
              <a:t>process unachievable.</a:t>
            </a:r>
          </a:p>
          <a:p>
            <a:r>
              <a:rPr lang="en-US" altLang="zh-TW" dirty="0" smtClean="0"/>
              <a:t>Fortunately</a:t>
            </a:r>
            <a:r>
              <a:rPr lang="en-US" altLang="zh-TW" dirty="0"/>
              <a:t>, LIME algorithm suggests that the models, which use either nucleus or </a:t>
            </a:r>
            <a:r>
              <a:rPr lang="en-US" altLang="zh-TW" dirty="0" smtClean="0"/>
              <a:t>mitochondria as </a:t>
            </a:r>
            <a:r>
              <a:rPr lang="en-US" altLang="zh-TW" dirty="0"/>
              <a:t>feature, constantly use infra cell structure for mitotic stage structure.</a:t>
            </a:r>
          </a:p>
          <a:p>
            <a:r>
              <a:rPr lang="en-US" altLang="zh-TW" dirty="0" smtClean="0"/>
              <a:t>Using </a:t>
            </a:r>
            <a:r>
              <a:rPr lang="en-US" altLang="zh-TW" dirty="0"/>
              <a:t>mitochondrial morphology to predict mitotic stage providing potential application on </a:t>
            </a:r>
            <a:r>
              <a:rPr lang="en-US" altLang="zh-TW" dirty="0" smtClean="0"/>
              <a:t>drug toxicity </a:t>
            </a:r>
            <a:r>
              <a:rPr lang="en-US" altLang="zh-TW" dirty="0"/>
              <a:t>test or inspiration on mitochondrial dynamics.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568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Ribeiro, M. T., Singh, S., &amp; </a:t>
            </a:r>
            <a:r>
              <a:rPr lang="en-US" altLang="zh-TW" dirty="0" err="1"/>
              <a:t>Guestrin</a:t>
            </a:r>
            <a:r>
              <a:rPr lang="en-US" altLang="zh-TW" dirty="0"/>
              <a:t>, C. (2016, August). Why should </a:t>
            </a:r>
            <a:r>
              <a:rPr lang="en-US" altLang="zh-TW" dirty="0" err="1"/>
              <a:t>i</a:t>
            </a:r>
            <a:r>
              <a:rPr lang="en-US" altLang="zh-TW" dirty="0"/>
              <a:t> trust you?: Explaining the predictions of any classifier. In Proceedings of the 22nd ACM SIGKDD international conference on knowledge discovery and data mining (pp. 1135-1144). ACM.</a:t>
            </a:r>
          </a:p>
          <a:p>
            <a:r>
              <a:rPr lang="en-US" altLang="zh-TW" dirty="0" err="1"/>
              <a:t>Shrikumar</a:t>
            </a:r>
            <a:r>
              <a:rPr lang="en-US" altLang="zh-TW" dirty="0"/>
              <a:t>, A., Greenside, P., &amp; </a:t>
            </a:r>
            <a:r>
              <a:rPr lang="en-US" altLang="zh-TW" dirty="0" err="1"/>
              <a:t>Kundaje</a:t>
            </a:r>
            <a:r>
              <a:rPr lang="en-US" altLang="zh-TW" dirty="0"/>
              <a:t>, A. (2017, August). Learning important features through propagating activation differences. In Proceedings of the 34th International Conference on Machine Learning-Volume 70 (pp. 3145-3153). JMLR. </a:t>
            </a:r>
            <a:r>
              <a:rPr lang="en-US" altLang="zh-TW" smtClean="0"/>
              <a:t>org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714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Outline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/>
              <a:t>Review of Mitotic Stage</a:t>
            </a:r>
          </a:p>
          <a:p>
            <a:r>
              <a:rPr lang="en-US" altLang="zh-TW" b="1" dirty="0" smtClean="0"/>
              <a:t>Introduction</a:t>
            </a:r>
          </a:p>
          <a:p>
            <a:r>
              <a:rPr lang="en-US" altLang="zh-TW" b="1" dirty="0"/>
              <a:t>Method</a:t>
            </a:r>
          </a:p>
          <a:p>
            <a:r>
              <a:rPr lang="en-US" altLang="zh-TW" b="1" dirty="0"/>
              <a:t>Implementation</a:t>
            </a:r>
          </a:p>
          <a:p>
            <a:r>
              <a:rPr lang="en-US" altLang="zh-TW" b="1" dirty="0"/>
              <a:t>Result</a:t>
            </a:r>
          </a:p>
          <a:p>
            <a:r>
              <a:rPr lang="en-US" altLang="zh-TW" b="1" dirty="0"/>
              <a:t>Demo</a:t>
            </a:r>
          </a:p>
          <a:p>
            <a:r>
              <a:rPr lang="en-US" altLang="zh-TW" b="1" dirty="0" smtClean="0"/>
              <a:t>Discussion</a:t>
            </a:r>
          </a:p>
          <a:p>
            <a:r>
              <a:rPr lang="en-US" altLang="zh-TW" b="1" dirty="0" smtClean="0"/>
              <a:t>Conclusion</a:t>
            </a:r>
            <a:endParaRPr lang="en-US" altLang="zh-TW" b="1" dirty="0"/>
          </a:p>
          <a:p>
            <a:r>
              <a:rPr lang="en-US" altLang="zh-TW" b="1" dirty="0"/>
              <a:t>Reference</a:t>
            </a:r>
          </a:p>
          <a:p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0531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Review of Mitotic </a:t>
            </a:r>
            <a:r>
              <a:rPr lang="en-US" altLang="zh-TW" b="1" dirty="0" smtClean="0"/>
              <a:t>Stage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313042"/>
              </p:ext>
            </p:extLst>
          </p:nvPr>
        </p:nvGraphicFramePr>
        <p:xfrm>
          <a:off x="1137234" y="1690688"/>
          <a:ext cx="2396541" cy="4335390"/>
        </p:xfrm>
        <a:graphic>
          <a:graphicData uri="http://schemas.openxmlformats.org/drawingml/2006/table">
            <a:tbl>
              <a:tblPr/>
              <a:tblGrid>
                <a:gridCol w="2396541">
                  <a:extLst>
                    <a:ext uri="{9D8B030D-6E8A-4147-A177-3AD203B41FA5}">
                      <a16:colId xmlns:a16="http://schemas.microsoft.com/office/drawing/2014/main" val="3316175844"/>
                    </a:ext>
                  </a:extLst>
                </a:gridCol>
              </a:tblGrid>
              <a:tr h="72256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Stage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3762"/>
                  </a:ext>
                </a:extLst>
              </a:tr>
              <a:tr h="72256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Anaphase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5083"/>
                  </a:ext>
                </a:extLst>
              </a:tr>
              <a:tr h="72256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Concentration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355977"/>
                  </a:ext>
                </a:extLst>
              </a:tr>
              <a:tr h="72256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Cytokinese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77765"/>
                  </a:ext>
                </a:extLst>
              </a:tr>
              <a:tr h="72256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Stretching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08997"/>
                  </a:ext>
                </a:extLst>
              </a:tr>
              <a:tr h="722565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Complete Mitosis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66878"/>
                  </a:ext>
                </a:extLst>
              </a:tr>
            </a:tbl>
          </a:graphicData>
        </a:graphic>
      </p:graphicFrame>
      <p:sp>
        <p:nvSpPr>
          <p:cNvPr id="5" name="AutoShape 1" descr="vscode-resource://C:/Users/Chan-Min%20Hsu/Desktop/src_demo/mitosis_img/anaphase.jpg"/>
          <p:cNvSpPr>
            <a:spLocks noChangeAspect="1" noChangeArrowheads="1"/>
          </p:cNvSpPr>
          <p:nvPr/>
        </p:nvSpPr>
        <p:spPr bwMode="auto">
          <a:xfrm>
            <a:off x="2105025" y="28352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 descr="vscode-resource://C:/Users/Chan-Min%20Hsu/Desktop/src_demo/mitosis_img/concentration.jpg"/>
          <p:cNvSpPr>
            <a:spLocks noChangeAspect="1" noChangeArrowheads="1"/>
          </p:cNvSpPr>
          <p:nvPr/>
        </p:nvSpPr>
        <p:spPr bwMode="auto">
          <a:xfrm>
            <a:off x="2105025" y="28352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3" descr="vscode-resource://C:/Users/Chan-Min%20Hsu/Desktop/src_demo/mitosis_img/cytokinesis.jpg"/>
          <p:cNvSpPr>
            <a:spLocks noChangeAspect="1" noChangeArrowheads="1"/>
          </p:cNvSpPr>
          <p:nvPr/>
        </p:nvSpPr>
        <p:spPr bwMode="auto">
          <a:xfrm>
            <a:off x="2105025" y="28352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vscode-resource://C:/Users/Chan-Min%20Hsu/Desktop/src_demo/mitosis_img/stretching.jpg"/>
          <p:cNvSpPr>
            <a:spLocks noChangeAspect="1" noChangeArrowheads="1"/>
          </p:cNvSpPr>
          <p:nvPr/>
        </p:nvSpPr>
        <p:spPr bwMode="auto">
          <a:xfrm>
            <a:off x="2105025" y="28352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5" descr="vscode-resource://C:/Users/Chan-Min%20Hsu/Desktop/src_demo/mitosis_img/complete-division.jpg"/>
          <p:cNvSpPr>
            <a:spLocks noChangeAspect="1" noChangeArrowheads="1"/>
          </p:cNvSpPr>
          <p:nvPr/>
        </p:nvSpPr>
        <p:spPr bwMode="auto">
          <a:xfrm>
            <a:off x="2105025" y="28352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2" name="Picture 14" descr="C:\Users\Chan-Min Hsu\Desktop\src_demo\SLIDE_mitotic-ser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94196" y="2944095"/>
            <a:ext cx="8373979" cy="18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1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Introduction</a:t>
            </a:r>
            <a:endParaRPr lang="zh-TW" altLang="en-US" dirty="0"/>
          </a:p>
        </p:txBody>
      </p:sp>
      <p:pic>
        <p:nvPicPr>
          <p:cNvPr id="3076" name="Picture 4" descr="C:\Users\Chan-Min Hsu\Desktop\src_demo\explainit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67" y="1522787"/>
            <a:ext cx="9924066" cy="476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5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SHAP </a:t>
            </a:r>
            <a:r>
              <a:rPr lang="en-US" altLang="zh-TW" b="1" dirty="0" smtClean="0"/>
              <a:t>Algorithm</a:t>
            </a:r>
            <a:endParaRPr lang="en-US" altLang="zh-TW" b="1" dirty="0"/>
          </a:p>
        </p:txBody>
      </p:sp>
      <p:pic>
        <p:nvPicPr>
          <p:cNvPr id="4098" name="Picture 2" descr="C:\Users\Chan-Min Hsu\Desktop\src_demo\shap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71357"/>
            <a:ext cx="76200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71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SHAP Example</a:t>
            </a:r>
            <a:endParaRPr lang="zh-TW" altLang="en-US" b="1" dirty="0"/>
          </a:p>
        </p:txBody>
      </p:sp>
      <p:pic>
        <p:nvPicPr>
          <p:cNvPr id="5122" name="Picture 2" descr="https://raw.githubusercontent.com/slundberg/shap/master/docs/artwork/mnist_image_plo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9555"/>
            <a:ext cx="10515600" cy="37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6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LIME Algorithm</a:t>
            </a:r>
          </a:p>
        </p:txBody>
      </p:sp>
      <p:pic>
        <p:nvPicPr>
          <p:cNvPr id="6146" name="Picture 2" descr="C:\Users\Chan-Min Hsu\Desktop\src_demo\individu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93" y="3110924"/>
            <a:ext cx="9517814" cy="22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08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Python </a:t>
            </a:r>
            <a:r>
              <a:rPr lang="en-US" altLang="zh-TW" b="1" dirty="0" smtClean="0"/>
              <a:t>Libraries</a:t>
            </a:r>
            <a:endParaRPr lang="en-US" altLang="zh-TW" dirty="0" smtClean="0"/>
          </a:p>
          <a:p>
            <a:r>
              <a:rPr lang="en-US" altLang="zh-TW" dirty="0"/>
              <a:t>The SHAP algorithm is implemented by SHAP(</a:t>
            </a:r>
            <a:r>
              <a:rPr lang="en-US" altLang="zh-TW" dirty="0">
                <a:hlinkClick r:id="rId2"/>
              </a:rPr>
              <a:t>https://github.com/slundberg/shap</a:t>
            </a:r>
            <a:r>
              <a:rPr lang="en-US" altLang="zh-TW" dirty="0"/>
              <a:t>). The </a:t>
            </a:r>
            <a:r>
              <a:rPr lang="en-US" altLang="zh-TW" dirty="0" err="1"/>
              <a:t>DeepExplainer</a:t>
            </a:r>
            <a:r>
              <a:rPr lang="en-US" altLang="zh-TW" dirty="0"/>
              <a:t> function compute the result and plot function for image-showing.</a:t>
            </a:r>
          </a:p>
          <a:p>
            <a:r>
              <a:rPr lang="en-US" altLang="zh-TW" dirty="0"/>
              <a:t>The LIME algorithm is also implemented by LIME(</a:t>
            </a:r>
            <a:r>
              <a:rPr lang="en-US" altLang="zh-TW" dirty="0">
                <a:hlinkClick r:id="rId3"/>
              </a:rPr>
              <a:t>https://github.com/marcotcr/lime</a:t>
            </a:r>
            <a:r>
              <a:rPr lang="en-US" altLang="zh-TW" dirty="0"/>
              <a:t>). In the following </a:t>
            </a:r>
            <a:r>
              <a:rPr lang="en-US" altLang="zh-TW" dirty="0" err="1"/>
              <a:t>porject</a:t>
            </a:r>
            <a:r>
              <a:rPr lang="en-US" altLang="zh-TW" dirty="0"/>
              <a:t>, we will focus on this algorithm, including result and discussion.</a:t>
            </a:r>
          </a:p>
          <a:p>
            <a:pPr marL="0" indent="0">
              <a:buNone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20065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Model for </a:t>
            </a:r>
            <a:r>
              <a:rPr lang="en-US" altLang="zh-TW" b="1" dirty="0" smtClean="0"/>
              <a:t>Explanation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Review of CNN </a:t>
            </a:r>
            <a:r>
              <a:rPr lang="en-US" altLang="zh-TW" b="1" dirty="0" smtClean="0"/>
              <a:t>Model</a:t>
            </a:r>
            <a:endParaRPr lang="en-US" altLang="zh-TW" b="1" dirty="0"/>
          </a:p>
        </p:txBody>
      </p:sp>
      <p:pic>
        <p:nvPicPr>
          <p:cNvPr id="7170" name="Picture 2" descr="C:\Users\Chan-Min Hsu\Desktop\src_demo\MODEL_seq_95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481" y="149068"/>
            <a:ext cx="2090319" cy="64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Chan-Min Hsu\Desktop\src_demo\MODEL_seq_9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9" y="149068"/>
            <a:ext cx="2371607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5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470</Words>
  <Application>Microsoft Office PowerPoint</Application>
  <PresentationFormat>寬螢幕</PresentationFormat>
  <Paragraphs>65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Explanation on Mitotic Stage Classification </vt:lpstr>
      <vt:lpstr>Outline</vt:lpstr>
      <vt:lpstr>Review of Mitotic Stage</vt:lpstr>
      <vt:lpstr>Introduction</vt:lpstr>
      <vt:lpstr>Method</vt:lpstr>
      <vt:lpstr>SHAP Example</vt:lpstr>
      <vt:lpstr>Method</vt:lpstr>
      <vt:lpstr>Implementation</vt:lpstr>
      <vt:lpstr>Model for Explanation</vt:lpstr>
      <vt:lpstr>Model for Explanation</vt:lpstr>
      <vt:lpstr>Result</vt:lpstr>
      <vt:lpstr>Result</vt:lpstr>
      <vt:lpstr>Result</vt:lpstr>
      <vt:lpstr>Demo</vt:lpstr>
      <vt:lpstr>Discussion</vt:lpstr>
      <vt:lpstr>Discussion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Explanation on Mitotic Stage Classification</dc:title>
  <dc:creator>Chan-Min Hsu</dc:creator>
  <cp:lastModifiedBy>Chan-Min Hsu</cp:lastModifiedBy>
  <cp:revision>3</cp:revision>
  <dcterms:created xsi:type="dcterms:W3CDTF">2019-06-17T09:35:37Z</dcterms:created>
  <dcterms:modified xsi:type="dcterms:W3CDTF">2019-06-17T09:57:41Z</dcterms:modified>
</cp:coreProperties>
</file>